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4320540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420" y="-3384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14DFE-5848-451D-BCD3-B7D7EE28A303}" type="datetimeFigureOut">
              <a:rPr lang="pt-BR" smtClean="0"/>
              <a:t>18/10/2019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97C2B-FD96-4408-8902-DC194F3E084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24361" y="2448572"/>
            <a:ext cx="29883320" cy="6696744"/>
          </a:xfrm>
        </p:spPr>
        <p:txBody>
          <a:bodyPr>
            <a:normAutofit/>
          </a:bodyPr>
          <a:lstStyle/>
          <a:p>
            <a:r>
              <a:rPr lang="pt-BR" sz="7200" b="1" dirty="0"/>
              <a:t>DANÇA E PEDAGOGIA</a:t>
            </a:r>
            <a:br>
              <a:rPr lang="pt-BR" sz="6000" dirty="0"/>
            </a:br>
            <a:r>
              <a:rPr lang="pt-BR" sz="1600" b="1" dirty="0"/>
              <a:t> </a:t>
            </a:r>
            <a:br>
              <a:rPr lang="pt-BR" sz="6000" dirty="0"/>
            </a:br>
            <a:r>
              <a:rPr lang="pt-BR" sz="4900" dirty="0"/>
              <a:t>MANHÃES, Juliana Bittencourt (coordenadora); LOBO, Luiza Moraes </a:t>
            </a:r>
            <a:br>
              <a:rPr lang="pt-BR" sz="4900" dirty="0"/>
            </a:br>
            <a:r>
              <a:rPr lang="pt-BR" sz="4900" dirty="0"/>
              <a:t>Departamento de Licenciatura em Teatro</a:t>
            </a:r>
            <a:br>
              <a:rPr lang="pt-BR" sz="4900" dirty="0"/>
            </a:br>
            <a:r>
              <a:rPr lang="pt-BR" sz="4900" dirty="0"/>
              <a:t>Universidade Federal do Estado do Rio de Janeiro</a:t>
            </a:r>
            <a:br>
              <a:rPr lang="pt-BR" sz="4900" dirty="0"/>
            </a:br>
            <a:endParaRPr lang="pt-BR" sz="4900" dirty="0"/>
          </a:p>
        </p:txBody>
      </p:sp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418" y="1296444"/>
            <a:ext cx="7632847" cy="2154599"/>
          </a:xfrm>
          <a:prstGeom prst="rect">
            <a:avLst/>
          </a:prstGeom>
        </p:spPr>
      </p:pic>
      <p:pic>
        <p:nvPicPr>
          <p:cNvPr id="5" name="Imagem 4" descr="C:\Users\bianca.izumi\Dropbox\DPAE (1)\SIA\2016\SEG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94913" y="1011554"/>
            <a:ext cx="6624736" cy="230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496800" y="41294721"/>
            <a:ext cx="5410450" cy="119029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ixaDeTexto 6"/>
          <p:cNvSpPr txBox="1"/>
          <p:nvPr/>
        </p:nvSpPr>
        <p:spPr>
          <a:xfrm>
            <a:off x="1512775" y="8641260"/>
            <a:ext cx="14184000" cy="27053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/>
              <a:t>O nosso olhar colonizado e colonizador de nós mesmos nos faz esquecer de olhar para a riquezas de possibilidades que a nossa cultura popular brasileira nos oferece. As danças tradicionais proporcionam na prática uma relação mais horizontal e livre na experimentação, tornando o processo de ensino e aprendizagem uma libertadora via de mão dupla. As brincadeiras e suas manifestações de tradições afro-ameríndias trazem uma relação concreta de conexão com o chão, com os elementos da natureza, com a nossa ancestralidade, a partir daí emerge o estado de jogo, que se afirma a partir do corpo brincante, que é um estado presente no aqui e agora pela verdadeira relação com o outro, compreendendo que cada corpo receberá o vocabulário gestual à sua maneira, agregando assim uma pluralidade de corpos e gestualidades na dança. </a:t>
            </a:r>
          </a:p>
          <a:p>
            <a:pPr algn="just"/>
            <a:br>
              <a:rPr lang="pt-BR" sz="4000" dirty="0"/>
            </a:br>
            <a:r>
              <a:rPr lang="pt-BR" sz="4000" dirty="0"/>
              <a:t>Brin</a:t>
            </a:r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2400" dirty="0"/>
          </a:p>
          <a:p>
            <a:pPr algn="just"/>
            <a:endParaRPr lang="pt-BR" sz="800" b="1" dirty="0"/>
          </a:p>
          <a:p>
            <a:pPr algn="just"/>
            <a:r>
              <a:rPr lang="pt-BR" sz="4000"/>
              <a:t>Transformar </a:t>
            </a:r>
            <a:r>
              <a:rPr lang="pt-BR" sz="4000" dirty="0"/>
              <a:t>a relação ensino-aprendizagem, a partir da percepção de uma lacuna na formação escolar e acadêmica referente à ausência ou distorção da cultura popular brasileira nas práticas pedagógicas. Temos por objetivo geral trazer os fundamentos da cultura popular para a educação formal, promovendo um diálogo entre a vivência tradicional e o ambiente universitário. Como objetivos específicos, buscamos desenvolver conexões entre elementos culturais para a criação de gestos e movimentos; fundamentar princípios de bases corporais em danças tradicionais brasileiras; promover a interdisciplinaridade entre dança, canto, música e teatro; conceber um trabalho corporal e elaborar planos de aula a partir de danças do universo da cultura popular brasileira; proporcionar conhecimento acerca dos ciclos festivos que estão intimamente ligados às nossas relações sociais e construções de identidade.</a:t>
            </a:r>
          </a:p>
          <a:p>
            <a:pPr algn="just"/>
            <a:endParaRPr lang="pt-BR" sz="4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6490057" y="8641260"/>
            <a:ext cx="14185576" cy="344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/>
              <a:t>Abordagem prática e teórica de danças tradicionais brasileiras de matrizes </a:t>
            </a:r>
            <a:r>
              <a:rPr lang="pt-BR" sz="4000" dirty="0" err="1"/>
              <a:t>afro-ameríndias</a:t>
            </a:r>
            <a:r>
              <a:rPr lang="pt-BR" sz="4000" dirty="0"/>
              <a:t> através do nosso calendário festivo popular, tendo em vista o entrelaçamento de linguagens da dança, do canto, da música e da cena. Este processo incluiu leituras, debates, sessões de vídeo, experimentações práticas dentro e fora da sala de aula, além do intercâmbio com pesquisadores e artistas convidados e idas a outros ambientes de pesquisa. O referencial teórico atravessa desde renomados folcloristas como Mário de Andrade e Luís da Câmara Cascudo, passando por pensadores e artistas contemporâneos, como Helder Vasconcelos, Sebastião Rocha, Bráulio Tavares, Maria Laura Cavalcanti e Marta Abreu, até mestres e brincantes de manifestações tradicionais brasileiras. Tudo isso só foi possível com a colaboração de espaços culturais e de saberes de tradição, como a Casa do Jongo da Serrinha e os jongueiros </a:t>
            </a:r>
            <a:r>
              <a:rPr lang="pt-BR" sz="4000" dirty="0" err="1"/>
              <a:t>Lazir</a:t>
            </a:r>
            <a:r>
              <a:rPr lang="pt-BR" sz="4000" dirty="0"/>
              <a:t> Sinval, Luiza </a:t>
            </a:r>
            <a:r>
              <a:rPr lang="pt-BR" sz="4000" dirty="0" err="1"/>
              <a:t>Marmello</a:t>
            </a:r>
            <a:r>
              <a:rPr lang="pt-BR" sz="4000" dirty="0"/>
              <a:t>, Deli Monteiro e Anderson Vilmar. A experiência em festejos populares como no Boi Brilho de Lucas; E de pesquisadoras brincantes como Sandra </a:t>
            </a:r>
            <a:r>
              <a:rPr lang="pt-BR" sz="4000" dirty="0" err="1"/>
              <a:t>Calaça</a:t>
            </a:r>
            <a:r>
              <a:rPr lang="pt-BR" sz="4000" dirty="0"/>
              <a:t>, </a:t>
            </a:r>
            <a:r>
              <a:rPr lang="pt-BR" sz="4000" dirty="0" err="1"/>
              <a:t>Wanderlucy</a:t>
            </a:r>
            <a:r>
              <a:rPr lang="pt-BR" sz="4000" dirty="0"/>
              <a:t> Bezerra e integrante do Boi da Floresta de São Luís – MA, </a:t>
            </a:r>
            <a:r>
              <a:rPr lang="pt-BR" sz="4000" dirty="0" err="1"/>
              <a:t>Talyene</a:t>
            </a:r>
            <a:r>
              <a:rPr lang="pt-BR" sz="4000" dirty="0"/>
              <a:t> </a:t>
            </a:r>
            <a:r>
              <a:rPr lang="pt-BR" sz="4000" dirty="0" err="1"/>
              <a:t>Melônio</a:t>
            </a:r>
            <a:r>
              <a:rPr lang="pt-BR" sz="4000" dirty="0"/>
              <a:t>.</a:t>
            </a:r>
          </a:p>
          <a:p>
            <a:pPr algn="just"/>
            <a:endParaRPr lang="pt-BR" sz="4000" dirty="0"/>
          </a:p>
          <a:p>
            <a:pPr algn="just"/>
            <a:endParaRPr lang="pt-BR" sz="4000" dirty="0"/>
          </a:p>
          <a:p>
            <a:pPr algn="just"/>
            <a:endParaRPr lang="pt-BR" sz="40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4400" dirty="0"/>
          </a:p>
          <a:p>
            <a:pPr algn="just"/>
            <a:endParaRPr lang="pt-BR" sz="6600" dirty="0"/>
          </a:p>
          <a:p>
            <a:pPr algn="just"/>
            <a:endParaRPr lang="pt-BR" sz="4000" b="1" dirty="0"/>
          </a:p>
          <a:p>
            <a:pPr algn="just"/>
            <a:r>
              <a:rPr lang="pt-BR" sz="4000" dirty="0"/>
              <a:t>A educação formal tem muito a aprender com os princípios da cultura popular. A entrada dos saberes populares no ambiente escolar e acadêmico é democratizar o espaço de ensino e libertar o processo de aprendizagem. A pedagogia da cultura popular, na qual o aprendizado se dá pela observação, pela vivência, pela experimentação, pela prática e com o tempo, tem muito a ensinar à pedagogia clássica da dança. As históricas divisões dicotômicas entre corpo e mente, emoção e razão, natureza e espírito, prática e teoria, popular e clássico, tradicional e contemporâneo já não fazem sentido algum nestas novas construções de propostas pedagógicas na dança, que dialeticamente permitem a construção de um corpo integrado e consciente de sua própria elaboração </a:t>
            </a:r>
            <a:r>
              <a:rPr lang="pt-BR" sz="4000" dirty="0" err="1"/>
              <a:t>identitária</a:t>
            </a:r>
            <a:r>
              <a:rPr lang="pt-BR" sz="4000" dirty="0"/>
              <a:t>, social e cultural. Não é possível alcançar uma total conscientização da nossa corporeidade sem conhecer a base da cultura que nos forma. Isto posto, é urgente que deixemos de lado a hierarquização de saberes há séculos imposta pelo processo colonial e que possamos, cada vez mais, estabelecer teias e diálogos entre as diversas formas de conhecimentos e práticas. </a:t>
            </a:r>
          </a:p>
          <a:p>
            <a:pPr algn="just"/>
            <a:endParaRPr lang="pt-BR" sz="4400" dirty="0"/>
          </a:p>
        </p:txBody>
      </p:sp>
      <p:sp>
        <p:nvSpPr>
          <p:cNvPr id="9" name="Retângulo 8"/>
          <p:cNvSpPr/>
          <p:nvPr/>
        </p:nvSpPr>
        <p:spPr>
          <a:xfrm>
            <a:off x="1440385" y="7633148"/>
            <a:ext cx="14184000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INTRODUÇÃO</a:t>
            </a:r>
          </a:p>
        </p:txBody>
      </p:sp>
      <p:sp>
        <p:nvSpPr>
          <p:cNvPr id="10" name="Retângulo 9"/>
          <p:cNvSpPr/>
          <p:nvPr/>
        </p:nvSpPr>
        <p:spPr>
          <a:xfrm>
            <a:off x="1512584" y="23978964"/>
            <a:ext cx="14184000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OBJETIVOS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6490845" y="7633148"/>
            <a:ext cx="14184000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METODOLOGIA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16490845" y="28011412"/>
            <a:ext cx="14184000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CONCLUSÃO</a:t>
            </a:r>
          </a:p>
        </p:txBody>
      </p:sp>
      <p:grpSp>
        <p:nvGrpSpPr>
          <p:cNvPr id="27" name="Grupo 26"/>
          <p:cNvGrpSpPr/>
          <p:nvPr/>
        </p:nvGrpSpPr>
        <p:grpSpPr>
          <a:xfrm>
            <a:off x="1655812" y="17354228"/>
            <a:ext cx="13897544" cy="6192722"/>
            <a:chOff x="1512393" y="16368551"/>
            <a:chExt cx="13897544" cy="7178400"/>
          </a:xfrm>
        </p:grpSpPr>
        <p:pic>
          <p:nvPicPr>
            <p:cNvPr id="14" name="Imagem 13" descr="fotoboi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12393" y="16368569"/>
              <a:ext cx="9571153" cy="7178365"/>
            </a:xfrm>
            <a:prstGeom prst="rect">
              <a:avLst/>
            </a:prstGeom>
          </p:spPr>
        </p:pic>
        <p:sp>
          <p:nvSpPr>
            <p:cNvPr id="19" name="Retângulo 18"/>
            <p:cNvSpPr/>
            <p:nvPr/>
          </p:nvSpPr>
          <p:spPr>
            <a:xfrm>
              <a:off x="11071550" y="16368551"/>
              <a:ext cx="4338387" cy="7178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11152511" y="18965356"/>
              <a:ext cx="417646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dirty="0"/>
                <a:t>Brincadeira de Bumba-meu-boi do Maranhão</a:t>
              </a: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16634074" y="20378564"/>
            <a:ext cx="13897543" cy="7162838"/>
            <a:chOff x="16706080" y="19553261"/>
            <a:chExt cx="13897543" cy="7988142"/>
          </a:xfrm>
        </p:grpSpPr>
        <p:pic>
          <p:nvPicPr>
            <p:cNvPr id="15" name="Imagem 14" descr="cocofoto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06080" y="19553261"/>
              <a:ext cx="5991107" cy="7988142"/>
            </a:xfrm>
            <a:prstGeom prst="rect">
              <a:avLst/>
            </a:prstGeom>
            <a:noFill/>
          </p:spPr>
        </p:pic>
        <p:sp>
          <p:nvSpPr>
            <p:cNvPr id="20" name="Retângulo 19"/>
            <p:cNvSpPr/>
            <p:nvPr/>
          </p:nvSpPr>
          <p:spPr>
            <a:xfrm>
              <a:off x="22697187" y="19553705"/>
              <a:ext cx="7906436" cy="798725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22905989" y="22847208"/>
              <a:ext cx="748883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dirty="0"/>
                <a:t>Aula de Samba de Coco com </a:t>
              </a:r>
              <a:r>
                <a:rPr lang="pt-BR" sz="4000" dirty="0" err="1"/>
                <a:t>Wanderlucy</a:t>
              </a:r>
              <a:r>
                <a:rPr lang="pt-BR" sz="4000" dirty="0"/>
                <a:t> Bezerra</a:t>
              </a:r>
            </a:p>
          </p:txBody>
        </p:sp>
      </p:grpSp>
      <p:grpSp>
        <p:nvGrpSpPr>
          <p:cNvPr id="29" name="Grupo 28"/>
          <p:cNvGrpSpPr/>
          <p:nvPr/>
        </p:nvGrpSpPr>
        <p:grpSpPr>
          <a:xfrm>
            <a:off x="1583805" y="34564140"/>
            <a:ext cx="14041559" cy="5472608"/>
            <a:chOff x="1584402" y="34607948"/>
            <a:chExt cx="14041559" cy="5428800"/>
          </a:xfrm>
        </p:grpSpPr>
        <p:pic>
          <p:nvPicPr>
            <p:cNvPr id="16" name="Imagem 15" descr="jongofoto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84402" y="34608547"/>
              <a:ext cx="9649072" cy="5427603"/>
            </a:xfrm>
            <a:prstGeom prst="rect">
              <a:avLst/>
            </a:prstGeom>
          </p:spPr>
        </p:pic>
        <p:sp>
          <p:nvSpPr>
            <p:cNvPr id="23" name="Retângulo 22"/>
            <p:cNvSpPr/>
            <p:nvPr/>
          </p:nvSpPr>
          <p:spPr>
            <a:xfrm>
              <a:off x="11233473" y="34607948"/>
              <a:ext cx="4392488" cy="5428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11413493" y="36045076"/>
              <a:ext cx="4032448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dirty="0"/>
                <a:t>Dinâmica de jongo conduzida pelos estudantes como trabalho final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570</Words>
  <Application>Microsoft Office PowerPoint</Application>
  <PresentationFormat>Personalizar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DANÇA E PEDAGOGIA   MANHÃES, Juliana Bittencourt (coordenadora); LOBO, Luiza Moraes  Departamento de Licenciatura em Teatro Universidade Federal do Estado do Rio de Janeiro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DANÇA E PEDAGOGIA   MANHÃES, Juliana Bittencourt (coordenadora); LOBO, Luiza Moraes (monitora) Disciplina ofertada pelo Departamento de Licenciatura em Teatro; Docente do Departamento de Interpretação Teatral; Discente do curso de Estética e Teoria do Teatro; Centro de Artes e Letras; Universidade Federal do Estado do Rio de Janeiro</dc:title>
  <dc:creator>Milena Fernandes</dc:creator>
  <cp:lastModifiedBy>Juliana</cp:lastModifiedBy>
  <cp:revision>8</cp:revision>
  <dcterms:created xsi:type="dcterms:W3CDTF">2019-10-18T03:41:11Z</dcterms:created>
  <dcterms:modified xsi:type="dcterms:W3CDTF">2019-10-18T16:00:00Z</dcterms:modified>
</cp:coreProperties>
</file>